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BC311-8CE0-4CBD-B181-7BDF4E6F3624}" type="datetimeFigureOut">
              <a:rPr lang="en-AU" smtClean="0"/>
              <a:t>7/05/2014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CCD38-0306-4CC5-9A35-6BC9DEF2A0E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71137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BC311-8CE0-4CBD-B181-7BDF4E6F3624}" type="datetimeFigureOut">
              <a:rPr lang="en-AU" smtClean="0"/>
              <a:t>7/05/2014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CCD38-0306-4CC5-9A35-6BC9DEF2A0E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69839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BC311-8CE0-4CBD-B181-7BDF4E6F3624}" type="datetimeFigureOut">
              <a:rPr lang="en-AU" smtClean="0"/>
              <a:t>7/05/2014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CCD38-0306-4CC5-9A35-6BC9DEF2A0E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96065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BC311-8CE0-4CBD-B181-7BDF4E6F3624}" type="datetimeFigureOut">
              <a:rPr lang="en-AU" smtClean="0"/>
              <a:t>7/05/2014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CCD38-0306-4CC5-9A35-6BC9DEF2A0E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09899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BC311-8CE0-4CBD-B181-7BDF4E6F3624}" type="datetimeFigureOut">
              <a:rPr lang="en-AU" smtClean="0"/>
              <a:t>7/05/2014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CCD38-0306-4CC5-9A35-6BC9DEF2A0E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76596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BC311-8CE0-4CBD-B181-7BDF4E6F3624}" type="datetimeFigureOut">
              <a:rPr lang="en-AU" smtClean="0"/>
              <a:t>7/05/2014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CCD38-0306-4CC5-9A35-6BC9DEF2A0E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61362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BC311-8CE0-4CBD-B181-7BDF4E6F3624}" type="datetimeFigureOut">
              <a:rPr lang="en-AU" smtClean="0"/>
              <a:t>7/05/2014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CCD38-0306-4CC5-9A35-6BC9DEF2A0E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42732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BC311-8CE0-4CBD-B181-7BDF4E6F3624}" type="datetimeFigureOut">
              <a:rPr lang="en-AU" smtClean="0"/>
              <a:t>7/05/2014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CCD38-0306-4CC5-9A35-6BC9DEF2A0E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8683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BC311-8CE0-4CBD-B181-7BDF4E6F3624}" type="datetimeFigureOut">
              <a:rPr lang="en-AU" smtClean="0"/>
              <a:t>7/05/2014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CCD38-0306-4CC5-9A35-6BC9DEF2A0E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93321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BC311-8CE0-4CBD-B181-7BDF4E6F3624}" type="datetimeFigureOut">
              <a:rPr lang="en-AU" smtClean="0"/>
              <a:t>7/05/2014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CCD38-0306-4CC5-9A35-6BC9DEF2A0E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80229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BC311-8CE0-4CBD-B181-7BDF4E6F3624}" type="datetimeFigureOut">
              <a:rPr lang="en-AU" smtClean="0"/>
              <a:t>7/05/2014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CCD38-0306-4CC5-9A35-6BC9DEF2A0E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50833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40000"/>
                <a:lumOff val="60000"/>
              </a:scheme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35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3BC311-8CE0-4CBD-B181-7BDF4E6F3624}" type="datetimeFigureOut">
              <a:rPr lang="en-AU" smtClean="0"/>
              <a:t>7/05/2014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CCCD38-0306-4CC5-9A35-6BC9DEF2A0E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52754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Chemical Equations</a:t>
            </a:r>
            <a:endParaRPr lang="en-A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3755" y="3717032"/>
            <a:ext cx="3084974" cy="2664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17683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4525963"/>
          </a:xfrm>
        </p:spPr>
        <p:txBody>
          <a:bodyPr/>
          <a:lstStyle/>
          <a:p>
            <a:r>
              <a:rPr lang="en-AU" dirty="0" smtClean="0"/>
              <a:t>When chemicals are added together and a reaction occurs a chemical equation can be written</a:t>
            </a:r>
          </a:p>
          <a:p>
            <a:r>
              <a:rPr lang="en-AU" dirty="0" smtClean="0"/>
              <a:t>The reactants go on the left of the equation and the products on the right</a:t>
            </a:r>
          </a:p>
          <a:p>
            <a:r>
              <a:rPr lang="en-AU" dirty="0" smtClean="0"/>
              <a:t>An arrow indicates  a reaction has occurred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66343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Chemical Equation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AU" b="1" u="sng" dirty="0"/>
              <a:t>EXAMPLE:</a:t>
            </a:r>
            <a:endParaRPr lang="en-AU" dirty="0"/>
          </a:p>
          <a:p>
            <a:pPr marL="0" indent="0">
              <a:buNone/>
            </a:pPr>
            <a:r>
              <a:rPr lang="en-AU" dirty="0"/>
              <a:t>Burn a piece of Magnesium ribbon in air (oxygen).  The product of which is Magnesium Oxide.</a:t>
            </a:r>
          </a:p>
          <a:p>
            <a:pPr marL="0" indent="0">
              <a:buNone/>
            </a:pPr>
            <a:r>
              <a:rPr lang="en-AU" dirty="0"/>
              <a:t>	</a:t>
            </a:r>
            <a:endParaRPr lang="en-AU" dirty="0" smtClean="0"/>
          </a:p>
          <a:p>
            <a:pPr marL="0" indent="0">
              <a:buNone/>
            </a:pPr>
            <a:r>
              <a:rPr lang="en-AU" b="1" dirty="0" smtClean="0"/>
              <a:t>REACTANTS</a:t>
            </a:r>
            <a:r>
              <a:rPr lang="en-AU" dirty="0"/>
              <a:t>				</a:t>
            </a:r>
            <a:r>
              <a:rPr lang="en-AU" b="1" dirty="0" smtClean="0"/>
              <a:t>PRODUCTS</a:t>
            </a:r>
            <a:r>
              <a:rPr lang="en-AU" dirty="0"/>
              <a:t>	</a:t>
            </a:r>
          </a:p>
          <a:p>
            <a:pPr marL="0" indent="0">
              <a:buNone/>
            </a:pPr>
            <a:r>
              <a:rPr lang="en-AU" dirty="0" smtClean="0"/>
              <a:t>Magnesium  + Oxygen</a:t>
            </a:r>
            <a:r>
              <a:rPr lang="en-AU" dirty="0"/>
              <a:t>	</a:t>
            </a:r>
            <a:r>
              <a:rPr lang="en-AU" dirty="0" smtClean="0"/>
              <a:t>                Magnesium </a:t>
            </a:r>
            <a:r>
              <a:rPr lang="en-AU" dirty="0"/>
              <a:t>Oxide</a:t>
            </a:r>
          </a:p>
          <a:p>
            <a:pPr marL="0" indent="0">
              <a:buNone/>
            </a:pPr>
            <a:r>
              <a:rPr lang="en-AU" dirty="0" smtClean="0"/>
              <a:t>      Mg</a:t>
            </a:r>
            <a:r>
              <a:rPr lang="en-AU" dirty="0"/>
              <a:t>	</a:t>
            </a:r>
            <a:r>
              <a:rPr lang="en-AU" dirty="0" smtClean="0"/>
              <a:t>  +      O</a:t>
            </a:r>
            <a:r>
              <a:rPr lang="en-AU" baseline="-25000" dirty="0" smtClean="0"/>
              <a:t>2</a:t>
            </a:r>
            <a:r>
              <a:rPr lang="en-AU" dirty="0"/>
              <a:t>		</a:t>
            </a:r>
            <a:r>
              <a:rPr lang="en-AU" dirty="0" err="1" smtClean="0"/>
              <a:t>MgO</a:t>
            </a:r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320600" y="4509120"/>
            <a:ext cx="100811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3816544" y="5085184"/>
            <a:ext cx="100811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5625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548680"/>
            <a:ext cx="8229600" cy="583264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AU" dirty="0" smtClean="0"/>
              <a:t> Mg	  +      O</a:t>
            </a:r>
            <a:r>
              <a:rPr lang="en-AU" baseline="-25000" dirty="0" smtClean="0"/>
              <a:t>2</a:t>
            </a:r>
            <a:r>
              <a:rPr lang="en-AU" dirty="0" smtClean="0"/>
              <a:t>		</a:t>
            </a:r>
            <a:r>
              <a:rPr lang="en-AU" dirty="0" err="1" smtClean="0"/>
              <a:t>MgO</a:t>
            </a:r>
            <a:endParaRPr lang="en-AU" dirty="0" smtClean="0"/>
          </a:p>
          <a:p>
            <a:r>
              <a:rPr lang="en-AU" dirty="0" smtClean="0"/>
              <a:t>This equation is NOT balanced</a:t>
            </a:r>
          </a:p>
          <a:p>
            <a:r>
              <a:rPr lang="en-AU" dirty="0" smtClean="0"/>
              <a:t>There are not equal numbers of each atom on both sides of the equation</a:t>
            </a:r>
          </a:p>
          <a:p>
            <a:r>
              <a:rPr lang="en-AU" dirty="0" smtClean="0"/>
              <a:t>The correct way to write a chemical equation is to write it as a balanced equation</a:t>
            </a:r>
          </a:p>
          <a:p>
            <a:pPr marL="0" indent="0">
              <a:buNone/>
            </a:pPr>
            <a:r>
              <a:rPr lang="en-AU" dirty="0"/>
              <a:t> </a:t>
            </a:r>
            <a:endParaRPr lang="en-AU" dirty="0" smtClean="0"/>
          </a:p>
          <a:p>
            <a:pPr marL="0" indent="0">
              <a:buNone/>
            </a:pPr>
            <a:r>
              <a:rPr lang="en-AU" dirty="0" smtClean="0"/>
              <a:t>BECAUSE:</a:t>
            </a:r>
          </a:p>
          <a:p>
            <a:pPr marL="0" indent="0">
              <a:buNone/>
            </a:pPr>
            <a:endParaRPr lang="en-AU" dirty="0" smtClean="0"/>
          </a:p>
          <a:p>
            <a:r>
              <a:rPr lang="en-AU" dirty="0"/>
              <a:t>The </a:t>
            </a:r>
            <a:r>
              <a:rPr lang="en-AU" b="1" u="sng" dirty="0"/>
              <a:t>Law of Conservation of Matter</a:t>
            </a:r>
            <a:r>
              <a:rPr lang="en-AU" dirty="0"/>
              <a:t> states that "</a:t>
            </a:r>
            <a:r>
              <a:rPr lang="en-AU" b="1" i="1" dirty="0"/>
              <a:t>matter can neither be created nor destroyed".</a:t>
            </a:r>
            <a:endParaRPr lang="en-AU" dirty="0"/>
          </a:p>
          <a:p>
            <a:pPr marL="0" indent="0">
              <a:buNone/>
            </a:pPr>
            <a:endParaRPr lang="en-AU" dirty="0"/>
          </a:p>
          <a:p>
            <a:r>
              <a:rPr lang="en-AU" dirty="0"/>
              <a:t>This means that we have to balance chemical equations, so that each side of the equation has the same number of atoms of each element.</a:t>
            </a:r>
          </a:p>
          <a:p>
            <a:pPr marL="0" indent="0">
              <a:buNone/>
            </a:pPr>
            <a:endParaRPr lang="en-AU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052784" y="764704"/>
            <a:ext cx="93610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8114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How to Balance an Equation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AU" b="1" dirty="0"/>
              <a:t>To balance equations we write coefficients (numbers) in front of formulas</a:t>
            </a:r>
            <a:r>
              <a:rPr lang="en-AU" b="1" dirty="0" smtClean="0"/>
              <a:t>.</a:t>
            </a:r>
            <a:endParaRPr lang="en-AU" dirty="0"/>
          </a:p>
          <a:p>
            <a:pPr marL="514350" lvl="0" indent="-514350">
              <a:buFont typeface="+mj-lt"/>
              <a:buAutoNum type="arabicPeriod"/>
            </a:pPr>
            <a:r>
              <a:rPr lang="en-AU" b="1" dirty="0"/>
              <a:t>You CAN NOT change the subscripts (little numbers) of the formulas</a:t>
            </a:r>
            <a:r>
              <a:rPr lang="en-AU" b="1" dirty="0" smtClean="0"/>
              <a:t>.</a:t>
            </a:r>
            <a:endParaRPr lang="en-AU" dirty="0"/>
          </a:p>
          <a:p>
            <a:pPr marL="514350" lvl="0" indent="-514350">
              <a:buFont typeface="+mj-lt"/>
              <a:buAutoNum type="arabicPeriod"/>
            </a:pPr>
            <a:r>
              <a:rPr lang="en-AU" b="1" dirty="0"/>
              <a:t>Use a pencil so you can go back and change</a:t>
            </a:r>
            <a:r>
              <a:rPr lang="en-AU" b="1" dirty="0" smtClean="0"/>
              <a:t>.</a:t>
            </a:r>
            <a:endParaRPr lang="en-AU" dirty="0"/>
          </a:p>
          <a:p>
            <a:pPr marL="514350" lvl="0" indent="-514350">
              <a:buFont typeface="+mj-lt"/>
              <a:buAutoNum type="arabicPeriod"/>
            </a:pPr>
            <a:r>
              <a:rPr lang="en-AU" b="1" dirty="0"/>
              <a:t>Balance the atoms one at a time</a:t>
            </a:r>
            <a:r>
              <a:rPr lang="en-AU" b="1" dirty="0" smtClean="0"/>
              <a:t>.</a:t>
            </a:r>
            <a:endParaRPr lang="en-AU" dirty="0"/>
          </a:p>
          <a:p>
            <a:pPr marL="514350" lvl="0" indent="-514350">
              <a:buFont typeface="+mj-lt"/>
              <a:buAutoNum type="arabicPeriod"/>
            </a:pPr>
            <a:r>
              <a:rPr lang="en-AU" b="1" dirty="0"/>
              <a:t>Check to make sure that the equation is balanced, with the smallest ratio of coefficients.</a:t>
            </a:r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22618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67544" y="332656"/>
            <a:ext cx="8229600" cy="45259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AU" b="1" u="sng" dirty="0"/>
              <a:t>EXAMPLE:</a:t>
            </a:r>
            <a:endParaRPr lang="en-AU" dirty="0"/>
          </a:p>
          <a:p>
            <a:pPr marL="0" indent="0">
              <a:buNone/>
            </a:pPr>
            <a:r>
              <a:rPr lang="en-AU" dirty="0"/>
              <a:t>Burn a piece of Magnesium ribbon in air (oxygen).  The product of which is Magnesium Oxide.</a:t>
            </a:r>
          </a:p>
          <a:p>
            <a:pPr marL="0" indent="0">
              <a:buNone/>
            </a:pPr>
            <a:r>
              <a:rPr lang="en-AU" dirty="0"/>
              <a:t>	</a:t>
            </a:r>
            <a:endParaRPr lang="en-AU" dirty="0" smtClean="0"/>
          </a:p>
          <a:p>
            <a:pPr marL="0" indent="0">
              <a:buNone/>
            </a:pPr>
            <a:r>
              <a:rPr lang="en-AU" b="1" dirty="0" smtClean="0"/>
              <a:t>REACTANTS</a:t>
            </a:r>
            <a:r>
              <a:rPr lang="en-AU" dirty="0"/>
              <a:t>				</a:t>
            </a:r>
            <a:r>
              <a:rPr lang="en-AU" b="1" dirty="0" smtClean="0"/>
              <a:t>PRODUCTS</a:t>
            </a:r>
            <a:r>
              <a:rPr lang="en-AU" dirty="0"/>
              <a:t>	</a:t>
            </a:r>
          </a:p>
          <a:p>
            <a:pPr marL="0" indent="0">
              <a:buNone/>
            </a:pPr>
            <a:r>
              <a:rPr lang="en-AU" dirty="0" smtClean="0"/>
              <a:t>Magnesium  + Oxygen</a:t>
            </a:r>
            <a:r>
              <a:rPr lang="en-AU" dirty="0"/>
              <a:t>	</a:t>
            </a:r>
            <a:r>
              <a:rPr lang="en-AU" dirty="0" smtClean="0"/>
              <a:t>                Magnesium </a:t>
            </a:r>
            <a:r>
              <a:rPr lang="en-AU" dirty="0"/>
              <a:t>Oxide</a:t>
            </a:r>
          </a:p>
          <a:p>
            <a:pPr marL="0" indent="0">
              <a:buNone/>
            </a:pPr>
            <a:r>
              <a:rPr lang="en-AU" dirty="0" smtClean="0"/>
              <a:t>      Mg</a:t>
            </a:r>
            <a:r>
              <a:rPr lang="en-AU" dirty="0"/>
              <a:t>	</a:t>
            </a:r>
            <a:r>
              <a:rPr lang="en-AU" dirty="0" smtClean="0"/>
              <a:t>  +      O</a:t>
            </a:r>
            <a:r>
              <a:rPr lang="en-AU" baseline="-25000" dirty="0" smtClean="0"/>
              <a:t>2</a:t>
            </a:r>
            <a:r>
              <a:rPr lang="en-AU" dirty="0"/>
              <a:t>		</a:t>
            </a:r>
            <a:r>
              <a:rPr lang="en-AU" dirty="0" err="1" smtClean="0"/>
              <a:t>MgO</a:t>
            </a:r>
            <a:endParaRPr lang="en-AU" dirty="0" smtClean="0"/>
          </a:p>
          <a:p>
            <a:pPr marL="0" indent="0">
              <a:buNone/>
            </a:pPr>
            <a:r>
              <a:rPr lang="en-AU" dirty="0" smtClean="0"/>
              <a:t>      2Mg         +       </a:t>
            </a:r>
            <a:r>
              <a:rPr lang="en-AU" dirty="0" smtClean="0"/>
              <a:t>O</a:t>
            </a:r>
            <a:r>
              <a:rPr lang="en-AU" baseline="-25000" dirty="0" smtClean="0"/>
              <a:t>2                       </a:t>
            </a:r>
            <a:r>
              <a:rPr lang="en-AU" dirty="0" smtClean="0"/>
              <a:t>2MgO </a:t>
            </a:r>
            <a:r>
              <a:rPr lang="en-AU" sz="1700" i="1" dirty="0" smtClean="0"/>
              <a:t>This is now balanced!</a:t>
            </a:r>
            <a:endParaRPr lang="en-AU" sz="1700" i="1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2980331"/>
              </p:ext>
            </p:extLst>
          </p:nvPr>
        </p:nvGraphicFramePr>
        <p:xfrm>
          <a:off x="899592" y="4869160"/>
          <a:ext cx="7128792" cy="14401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64396"/>
                <a:gridCol w="3564396"/>
              </a:tblGrid>
              <a:tr h="4800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800" b="1">
                          <a:effectLst/>
                        </a:rPr>
                        <a:t>Reactants</a:t>
                      </a:r>
                      <a:endParaRPr lang="en-AU" sz="18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800" b="1" dirty="0">
                          <a:effectLst/>
                        </a:rPr>
                        <a:t>Products</a:t>
                      </a:r>
                      <a:endParaRPr lang="en-AU" sz="18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601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Magnesium atoms  2 x Mg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Oxygen atoms        </a:t>
                      </a:r>
                      <a:r>
                        <a:rPr lang="en-AU" sz="1800" dirty="0" smtClean="0">
                          <a:effectLst/>
                        </a:rPr>
                        <a:t> 2 x O</a:t>
                      </a:r>
                      <a:endParaRPr lang="en-AU" sz="1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Magnesium atoms  2 x Mg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Oxygen atoms        2 x O</a:t>
                      </a:r>
                      <a:endParaRPr lang="en-AU" sz="1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cxnSp>
        <p:nvCxnSpPr>
          <p:cNvPr id="7" name="Straight Arrow Connector 6"/>
          <p:cNvCxnSpPr/>
          <p:nvPr/>
        </p:nvCxnSpPr>
        <p:spPr>
          <a:xfrm>
            <a:off x="4211960" y="3284984"/>
            <a:ext cx="122413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3752292" y="3861048"/>
            <a:ext cx="122413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3752292" y="4365104"/>
            <a:ext cx="122413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9510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Some to try……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6525" indent="0">
              <a:buFont typeface="Wingdings 2" pitchFamily="18" charset="2"/>
              <a:buNone/>
              <a:defRPr/>
            </a:pPr>
            <a:r>
              <a:rPr lang="en-AU" dirty="0"/>
              <a:t>Zn + 	</a:t>
            </a:r>
            <a:r>
              <a:rPr lang="en-AU" dirty="0" err="1"/>
              <a:t>HCl</a:t>
            </a:r>
            <a:r>
              <a:rPr lang="en-AU" dirty="0"/>
              <a:t>      </a:t>
            </a:r>
            <a:r>
              <a:rPr lang="en-AU" dirty="0">
                <a:sym typeface="Wingdings"/>
              </a:rPr>
              <a:t></a:t>
            </a:r>
            <a:r>
              <a:rPr lang="en-AU" dirty="0"/>
              <a:t>    	ZnCl</a:t>
            </a:r>
            <a:r>
              <a:rPr lang="en-AU" baseline="-25000" dirty="0"/>
              <a:t>2</a:t>
            </a:r>
            <a:r>
              <a:rPr lang="en-AU" dirty="0"/>
              <a:t>     +	 	H</a:t>
            </a:r>
            <a:r>
              <a:rPr lang="en-AU" baseline="-25000" dirty="0"/>
              <a:t>2</a:t>
            </a:r>
            <a:endParaRPr lang="en-AU" dirty="0"/>
          </a:p>
          <a:p>
            <a:pPr marL="136525" indent="0">
              <a:buFont typeface="Wingdings 2" pitchFamily="18" charset="2"/>
              <a:buNone/>
              <a:defRPr/>
            </a:pPr>
            <a:r>
              <a:rPr lang="en-AU" dirty="0"/>
              <a:t> </a:t>
            </a:r>
          </a:p>
          <a:p>
            <a:pPr marL="0" indent="0">
              <a:buNone/>
            </a:pPr>
            <a:r>
              <a:rPr lang="en-AU" dirty="0" smtClean="0"/>
              <a:t>Mg + 	</a:t>
            </a:r>
            <a:r>
              <a:rPr lang="en-AU" dirty="0" err="1" smtClean="0"/>
              <a:t>HCl</a:t>
            </a:r>
            <a:r>
              <a:rPr lang="en-AU" dirty="0" smtClean="0"/>
              <a:t>       </a:t>
            </a:r>
            <a:r>
              <a:rPr lang="en-AU" dirty="0" smtClean="0">
                <a:sym typeface="Wingdings"/>
              </a:rPr>
              <a:t></a:t>
            </a:r>
            <a:r>
              <a:rPr lang="en-AU" dirty="0" smtClean="0"/>
              <a:t>    	MgCl</a:t>
            </a:r>
            <a:r>
              <a:rPr lang="en-AU" baseline="-25000" dirty="0" smtClean="0"/>
              <a:t>2</a:t>
            </a:r>
            <a:r>
              <a:rPr lang="en-AU" dirty="0" smtClean="0"/>
              <a:t> + 	H</a:t>
            </a:r>
            <a:r>
              <a:rPr lang="en-AU" baseline="-25000" dirty="0" smtClean="0"/>
              <a:t>2</a:t>
            </a:r>
            <a:endParaRPr lang="en-AU" dirty="0" smtClean="0"/>
          </a:p>
          <a:p>
            <a:pPr marL="0" indent="0">
              <a:buNone/>
            </a:pPr>
            <a:endParaRPr lang="en-AU" baseline="-25000" dirty="0"/>
          </a:p>
          <a:p>
            <a:pPr marL="0" indent="0">
              <a:buNone/>
            </a:pPr>
            <a:r>
              <a:rPr lang="en-AU" dirty="0" smtClean="0"/>
              <a:t>Fe +  	Al</a:t>
            </a:r>
            <a:r>
              <a:rPr lang="en-AU" baseline="-25000" dirty="0" smtClean="0"/>
              <a:t>2</a:t>
            </a:r>
            <a:r>
              <a:rPr lang="en-AU" dirty="0" smtClean="0"/>
              <a:t>O</a:t>
            </a:r>
            <a:r>
              <a:rPr lang="en-AU" baseline="-25000" dirty="0" smtClean="0"/>
              <a:t>3</a:t>
            </a:r>
            <a:r>
              <a:rPr lang="en-AU" dirty="0" smtClean="0"/>
              <a:t> 	 </a:t>
            </a:r>
            <a:r>
              <a:rPr lang="en-AU" dirty="0" smtClean="0">
                <a:sym typeface="Wingdings"/>
              </a:rPr>
              <a:t></a:t>
            </a:r>
            <a:r>
              <a:rPr lang="en-AU" dirty="0" smtClean="0"/>
              <a:t>	Fe</a:t>
            </a:r>
            <a:r>
              <a:rPr lang="en-AU" baseline="-25000" dirty="0" smtClean="0"/>
              <a:t>2</a:t>
            </a:r>
            <a:r>
              <a:rPr lang="en-AU" dirty="0" smtClean="0"/>
              <a:t>O</a:t>
            </a:r>
            <a:r>
              <a:rPr lang="en-AU" baseline="-25000" dirty="0" smtClean="0"/>
              <a:t>3</a:t>
            </a:r>
            <a:r>
              <a:rPr lang="en-AU" dirty="0" smtClean="0"/>
              <a:t> + 	 Al</a:t>
            </a:r>
          </a:p>
          <a:p>
            <a:pPr marL="0" indent="0">
              <a:buNone/>
            </a:pPr>
            <a:endParaRPr lang="en-AU" baseline="-25000" dirty="0" smtClean="0"/>
          </a:p>
        </p:txBody>
      </p:sp>
    </p:spTree>
    <p:extLst>
      <p:ext uri="{BB962C8B-B14F-4D97-AF65-F5344CB8AC3E}">
        <p14:creationId xmlns:p14="http://schemas.microsoft.com/office/powerpoint/2010/main" val="2711451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548680"/>
            <a:ext cx="8964488" cy="557748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AU" dirty="0" smtClean="0"/>
              <a:t>___ Mg + __</a:t>
            </a:r>
            <a:r>
              <a:rPr lang="en-AU" dirty="0" err="1" smtClean="0"/>
              <a:t>HCl</a:t>
            </a:r>
            <a:r>
              <a:rPr lang="en-AU" dirty="0" smtClean="0"/>
              <a:t>           __MgCl</a:t>
            </a:r>
            <a:r>
              <a:rPr lang="en-AU" baseline="-25000" dirty="0" smtClean="0"/>
              <a:t>2</a:t>
            </a:r>
            <a:r>
              <a:rPr lang="en-AU" dirty="0" smtClean="0"/>
              <a:t> + __ H</a:t>
            </a:r>
            <a:r>
              <a:rPr lang="en-AU" baseline="-25000" dirty="0" smtClean="0"/>
              <a:t>2</a:t>
            </a:r>
          </a:p>
          <a:p>
            <a:pPr marL="0" indent="0">
              <a:buNone/>
            </a:pPr>
            <a:endParaRPr lang="en-AU" sz="1800" dirty="0" smtClean="0"/>
          </a:p>
          <a:p>
            <a:pPr marL="0" indent="0">
              <a:buNone/>
            </a:pPr>
            <a:r>
              <a:rPr lang="en-AU" dirty="0" smtClean="0"/>
              <a:t>___ Zn + __</a:t>
            </a:r>
            <a:r>
              <a:rPr lang="en-AU" dirty="0" err="1" smtClean="0"/>
              <a:t>HCl</a:t>
            </a:r>
            <a:r>
              <a:rPr lang="en-AU" dirty="0" smtClean="0"/>
              <a:t>           __ZnCl</a:t>
            </a:r>
            <a:r>
              <a:rPr lang="en-AU" baseline="-25000" dirty="0" smtClean="0"/>
              <a:t>2</a:t>
            </a:r>
            <a:r>
              <a:rPr lang="en-AU" dirty="0" smtClean="0"/>
              <a:t> + __ H</a:t>
            </a:r>
            <a:r>
              <a:rPr lang="en-AU" baseline="-25000" dirty="0" smtClean="0"/>
              <a:t>2</a:t>
            </a:r>
          </a:p>
          <a:p>
            <a:pPr marL="0" indent="0">
              <a:buNone/>
            </a:pPr>
            <a:endParaRPr lang="en-AU" sz="1800" dirty="0" smtClean="0"/>
          </a:p>
          <a:p>
            <a:pPr marL="0" indent="0">
              <a:buNone/>
            </a:pPr>
            <a:r>
              <a:rPr lang="en-AU" dirty="0" smtClean="0"/>
              <a:t>___ </a:t>
            </a:r>
            <a:r>
              <a:rPr lang="en-AU" dirty="0" err="1" smtClean="0"/>
              <a:t>Pb</a:t>
            </a:r>
            <a:r>
              <a:rPr lang="en-AU" dirty="0" smtClean="0"/>
              <a:t>(NO</a:t>
            </a:r>
            <a:r>
              <a:rPr lang="en-AU" baseline="-25000" dirty="0" smtClean="0"/>
              <a:t>3</a:t>
            </a:r>
            <a:r>
              <a:rPr lang="en-AU" dirty="0" smtClean="0"/>
              <a:t>)</a:t>
            </a:r>
            <a:r>
              <a:rPr lang="en-AU" baseline="-25000" dirty="0" smtClean="0"/>
              <a:t>2</a:t>
            </a:r>
            <a:r>
              <a:rPr lang="en-AU" dirty="0" smtClean="0"/>
              <a:t> + __KI           __Pbl</a:t>
            </a:r>
            <a:r>
              <a:rPr lang="en-AU" baseline="-25000" dirty="0" smtClean="0"/>
              <a:t>2</a:t>
            </a:r>
            <a:r>
              <a:rPr lang="en-AU" dirty="0" smtClean="0"/>
              <a:t> + __ KNO</a:t>
            </a:r>
            <a:r>
              <a:rPr lang="en-AU" baseline="-25000" dirty="0" smtClean="0"/>
              <a:t>3</a:t>
            </a:r>
          </a:p>
          <a:p>
            <a:pPr marL="0" indent="0">
              <a:buNone/>
            </a:pPr>
            <a:endParaRPr lang="en-AU" dirty="0" smtClean="0"/>
          </a:p>
          <a:p>
            <a:pPr marL="0" indent="0">
              <a:buNone/>
            </a:pPr>
            <a:r>
              <a:rPr lang="en-AU" dirty="0" smtClean="0"/>
              <a:t>___ Ba(NO</a:t>
            </a:r>
            <a:r>
              <a:rPr lang="en-AU" baseline="-25000" dirty="0" smtClean="0"/>
              <a:t>3</a:t>
            </a:r>
            <a:r>
              <a:rPr lang="en-AU" dirty="0" smtClean="0"/>
              <a:t>)</a:t>
            </a:r>
            <a:r>
              <a:rPr lang="en-AU" baseline="-25000" dirty="0" smtClean="0"/>
              <a:t>2</a:t>
            </a:r>
            <a:r>
              <a:rPr lang="en-AU" dirty="0" smtClean="0"/>
              <a:t> + __Al           __Ba + __ Al(NO</a:t>
            </a:r>
            <a:r>
              <a:rPr lang="en-AU" baseline="-25000" dirty="0" smtClean="0"/>
              <a:t>3</a:t>
            </a:r>
            <a:r>
              <a:rPr lang="en-AU" dirty="0" smtClean="0"/>
              <a:t>)</a:t>
            </a:r>
            <a:r>
              <a:rPr lang="en-AU" baseline="-25000" dirty="0" smtClean="0"/>
              <a:t>3</a:t>
            </a:r>
          </a:p>
          <a:p>
            <a:pPr marL="0" indent="0">
              <a:buNone/>
            </a:pPr>
            <a:endParaRPr lang="en-AU" dirty="0" smtClean="0"/>
          </a:p>
          <a:p>
            <a:pPr marL="0" indent="0">
              <a:buNone/>
            </a:pPr>
            <a:r>
              <a:rPr lang="en-AU" dirty="0" smtClean="0"/>
              <a:t>___Cu(NO</a:t>
            </a:r>
            <a:r>
              <a:rPr lang="en-AU" baseline="-25000" dirty="0" smtClean="0"/>
              <a:t>3</a:t>
            </a:r>
            <a:r>
              <a:rPr lang="en-AU" dirty="0" smtClean="0"/>
              <a:t>)</a:t>
            </a:r>
            <a:r>
              <a:rPr lang="en-AU" baseline="-25000" dirty="0" smtClean="0"/>
              <a:t>2</a:t>
            </a:r>
            <a:r>
              <a:rPr lang="en-AU" dirty="0" smtClean="0"/>
              <a:t> + __ Na</a:t>
            </a:r>
            <a:r>
              <a:rPr lang="en-AU" baseline="-25000" dirty="0" smtClean="0"/>
              <a:t>2</a:t>
            </a:r>
            <a:r>
              <a:rPr lang="en-AU" dirty="0" smtClean="0"/>
              <a:t>SO</a:t>
            </a:r>
            <a:r>
              <a:rPr lang="en-AU" baseline="-25000" dirty="0" smtClean="0"/>
              <a:t>4   </a:t>
            </a:r>
            <a:r>
              <a:rPr lang="en-AU" dirty="0" smtClean="0"/>
              <a:t>         __CuSO</a:t>
            </a:r>
            <a:r>
              <a:rPr lang="en-AU" baseline="-25000" dirty="0" smtClean="0"/>
              <a:t>4</a:t>
            </a:r>
            <a:r>
              <a:rPr lang="en-AU" dirty="0" smtClean="0"/>
              <a:t> + __NaNO</a:t>
            </a:r>
            <a:r>
              <a:rPr lang="en-AU" baseline="-25000" dirty="0" smtClean="0"/>
              <a:t>3</a:t>
            </a:r>
          </a:p>
          <a:p>
            <a:pPr marL="0" indent="0">
              <a:buNone/>
            </a:pPr>
            <a:endParaRPr lang="en-AU" dirty="0" smtClean="0"/>
          </a:p>
          <a:p>
            <a:pPr marL="0" indent="0">
              <a:buNone/>
            </a:pPr>
            <a:r>
              <a:rPr lang="en-AU" dirty="0" smtClean="0"/>
              <a:t>___Ba(NO</a:t>
            </a:r>
            <a:r>
              <a:rPr lang="en-AU" baseline="-25000" dirty="0" smtClean="0"/>
              <a:t>3</a:t>
            </a:r>
            <a:r>
              <a:rPr lang="en-AU" dirty="0" smtClean="0"/>
              <a:t>)</a:t>
            </a:r>
            <a:r>
              <a:rPr lang="en-AU" baseline="-25000" dirty="0" smtClean="0"/>
              <a:t>2</a:t>
            </a:r>
            <a:r>
              <a:rPr lang="en-AU" dirty="0" smtClean="0"/>
              <a:t> + __ Al</a:t>
            </a:r>
            <a:r>
              <a:rPr lang="en-AU" baseline="-25000" dirty="0" smtClean="0"/>
              <a:t>2</a:t>
            </a:r>
            <a:r>
              <a:rPr lang="en-AU" dirty="0" smtClean="0"/>
              <a:t>(SO</a:t>
            </a:r>
            <a:r>
              <a:rPr lang="en-AU" baseline="-25000" dirty="0" smtClean="0"/>
              <a:t>4</a:t>
            </a:r>
            <a:r>
              <a:rPr lang="en-AU" dirty="0" smtClean="0"/>
              <a:t>)</a:t>
            </a:r>
            <a:r>
              <a:rPr lang="en-AU" baseline="-25000" dirty="0" smtClean="0"/>
              <a:t>3</a:t>
            </a:r>
            <a:r>
              <a:rPr lang="en-AU" dirty="0" smtClean="0"/>
              <a:t>          __BaSO</a:t>
            </a:r>
            <a:r>
              <a:rPr lang="en-AU" baseline="-25000" dirty="0" smtClean="0"/>
              <a:t>4</a:t>
            </a:r>
            <a:r>
              <a:rPr lang="en-AU" dirty="0" smtClean="0"/>
              <a:t> + __Al(NO</a:t>
            </a:r>
            <a:r>
              <a:rPr lang="en-AU" baseline="-25000" dirty="0" smtClean="0"/>
              <a:t>3</a:t>
            </a:r>
            <a:r>
              <a:rPr lang="en-AU" dirty="0" smtClean="0"/>
              <a:t>)</a:t>
            </a:r>
            <a:r>
              <a:rPr lang="en-AU" baseline="-25000" dirty="0" smtClean="0"/>
              <a:t>3</a:t>
            </a:r>
            <a:endParaRPr lang="en-AU" dirty="0" smtClean="0"/>
          </a:p>
          <a:p>
            <a:pPr marL="0" indent="0">
              <a:buNone/>
            </a:pPr>
            <a:endParaRPr lang="en-AU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791749" y="842151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2627784" y="1700808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3536981" y="2492896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3440801" y="3573016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4211960" y="4653136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4427984" y="5733256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7902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242</Words>
  <Application>Microsoft Office PowerPoint</Application>
  <PresentationFormat>On-screen Show (4:3)</PresentationFormat>
  <Paragraphs>57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Chemical Equations</vt:lpstr>
      <vt:lpstr>PowerPoint Presentation</vt:lpstr>
      <vt:lpstr>Chemical Equation</vt:lpstr>
      <vt:lpstr>PowerPoint Presentation</vt:lpstr>
      <vt:lpstr>How to Balance an Equation</vt:lpstr>
      <vt:lpstr>PowerPoint Presentation</vt:lpstr>
      <vt:lpstr>Some to try……</vt:lpstr>
      <vt:lpstr>PowerPoint Presentation</vt:lpstr>
    </vt:vector>
  </TitlesOfParts>
  <Company>Queensland Government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Chemical Equations</dc:title>
  <dc:creator>FOTHERGILL, Calie</dc:creator>
  <cp:lastModifiedBy>FOTHERGILL, Calie</cp:lastModifiedBy>
  <cp:revision>4</cp:revision>
  <dcterms:created xsi:type="dcterms:W3CDTF">2014-05-07T00:30:23Z</dcterms:created>
  <dcterms:modified xsi:type="dcterms:W3CDTF">2014-05-07T02:36:03Z</dcterms:modified>
</cp:coreProperties>
</file>